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8" r:id="rId3"/>
    <p:sldId id="261" r:id="rId4"/>
    <p:sldId id="273" r:id="rId5"/>
    <p:sldId id="275" r:id="rId6"/>
    <p:sldId id="278" r:id="rId7"/>
    <p:sldId id="279" r:id="rId8"/>
    <p:sldId id="280" r:id="rId9"/>
    <p:sldId id="260" r:id="rId10"/>
    <p:sldId id="281" r:id="rId11"/>
    <p:sldId id="277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27E"/>
    <a:srgbClr val="404040"/>
    <a:srgbClr val="E6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6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3"/>
              <c:layout>
                <c:manualLayout>
                  <c:x val="-3.4415734751392833E-2"/>
                  <c:y val="-5.4551630306468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A1-4448-9D28-E21FAC2DBE4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A1-4448-9D28-E21FAC2DBE4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A1-4448-9D28-E21FAC2DBE4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A1-4448-9D28-E21FAC2DBE41}"/>
                </c:ext>
              </c:extLst>
            </c:dLbl>
            <c:dLbl>
              <c:idx val="8"/>
              <c:layout>
                <c:manualLayout>
                  <c:x val="-0.11031319835377804"/>
                  <c:y val="-2.25681710435107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A1-4448-9D28-E21FAC2DBE4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A1-4448-9D28-E21FAC2DBE4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A1-4448-9D28-E21FAC2DBE4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A1-4448-9D28-E21FAC2DB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1</c:v>
                </c:pt>
                <c:pt idx="1">
                  <c:v>0.93</c:v>
                </c:pt>
                <c:pt idx="2">
                  <c:v>0.85</c:v>
                </c:pt>
                <c:pt idx="3">
                  <c:v>0.73</c:v>
                </c:pt>
                <c:pt idx="4">
                  <c:v>0.57999999999999996</c:v>
                </c:pt>
                <c:pt idx="5">
                  <c:v>0.65</c:v>
                </c:pt>
                <c:pt idx="6">
                  <c:v>0.57999999999999996</c:v>
                </c:pt>
                <c:pt idx="7">
                  <c:v>0.5</c:v>
                </c:pt>
                <c:pt idx="8">
                  <c:v>0.3</c:v>
                </c:pt>
                <c:pt idx="9">
                  <c:v>0.35</c:v>
                </c:pt>
                <c:pt idx="10">
                  <c:v>0.2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Week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2.jp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09210"/>
              </p:ext>
            </p:extLst>
          </p:nvPr>
        </p:nvGraphicFramePr>
        <p:xfrm>
          <a:off x="593017" y="1244327"/>
          <a:ext cx="5365088" cy="4868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3787172565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60777950"/>
                    </a:ext>
                  </a:extLst>
                </a:gridCol>
              </a:tblGrid>
              <a:tr h="393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 </a:t>
                      </a:r>
                      <a:r>
                        <a:rPr lang="ko-KR" altLang="en-US" b="1"/>
                        <a:t>정보 업데이트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50032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정보를 추가한다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11869"/>
                  </a:ext>
                </a:extLst>
              </a:tr>
              <a:tr h="38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13545"/>
                  </a:ext>
                </a:extLst>
              </a:tr>
              <a:tr h="665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로그인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좌석 예약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88543"/>
                  </a:ext>
                </a:extLst>
              </a:tr>
              <a:tr h="304203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고객 정보 추가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고객이</a:t>
                      </a:r>
                      <a:r>
                        <a:rPr lang="ko-KR" altLang="en-US" sz="1200" baseline="0" dirty="0"/>
                        <a:t> 로그인 후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 좌석 예약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고객의 기존 회원정보에 좌석 정보 추가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고객 정보 삭제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회원 탈퇴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회원 정보 삭제</a:t>
                      </a:r>
                      <a:endParaRPr lang="en-US" altLang="ko-KR" sz="12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감지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고객이 분실물 조회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기존 분실물 경력을 보여주기 위해 관리자가 분실물 종류 및 처리 상태를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추가 및 업데이트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4117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18597" y="1244327"/>
          <a:ext cx="5365088" cy="487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480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1608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에서 정보 조회하기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분실물 알림을 위해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baseline="0" dirty="0"/>
                        <a:t>의 정보를 조회한다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영화관 고객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관리자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50000"/>
                        </a:lnSpc>
                      </a:pP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좌석 예약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분실물 감지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167219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회원가입 및 로그인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회원가입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기존 회원인지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중복되는 </a:t>
                      </a:r>
                      <a:r>
                        <a:rPr lang="en-US" altLang="ko-KR" sz="1200" baseline="0" dirty="0"/>
                        <a:t>ID</a:t>
                      </a:r>
                      <a:r>
                        <a:rPr lang="ko-KR" altLang="en-US" sz="1200" baseline="0" dirty="0"/>
                        <a:t>는 아닌지 등</a:t>
                      </a:r>
                      <a:r>
                        <a:rPr lang="en-US" altLang="ko-KR" sz="1200" baseline="0" dirty="0"/>
                        <a:t>DB </a:t>
                      </a:r>
                      <a:r>
                        <a:rPr lang="ko-KR" altLang="en-US" sz="1200" baseline="0" dirty="0"/>
                        <a:t>조회를 통해 확인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로그인 시</a:t>
                      </a:r>
                      <a:r>
                        <a:rPr lang="en-US" altLang="ko-KR" sz="1200" baseline="0" dirty="0"/>
                        <a:t>, DB</a:t>
                      </a:r>
                      <a:r>
                        <a:rPr lang="ko-KR" altLang="en-US" sz="1200" baseline="0" dirty="0"/>
                        <a:t> 조회를 통해 인증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500" baseline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/>
                        <a:t>[</a:t>
                      </a:r>
                      <a:r>
                        <a:rPr lang="ko-KR" altLang="en-US" sz="1200" baseline="0" dirty="0"/>
                        <a:t>분실물 조회</a:t>
                      </a:r>
                      <a:r>
                        <a:rPr lang="en-US" altLang="ko-KR" sz="1200" baseline="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관리자가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접근하여 분실물 정보를 확인 및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5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분실물 알림</a:t>
                      </a:r>
                      <a:r>
                        <a:rPr lang="en-US" altLang="ko-KR" sz="1200" dirty="0"/>
                        <a:t>]</a:t>
                      </a:r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감지 시스템으로부터 온 좌석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좌석 정보를 기준으로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에서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전화번호를 시스템에</a:t>
                      </a:r>
                      <a:r>
                        <a:rPr lang="ko-KR" altLang="en-US" sz="1200" baseline="0" dirty="0"/>
                        <a:t> 전달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유찬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프로젝트 개발 일정 및 역할분담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1784240125"/>
              </p:ext>
            </p:extLst>
          </p:nvPr>
        </p:nvGraphicFramePr>
        <p:xfrm>
          <a:off x="351575" y="3197799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573285" y="4581724"/>
            <a:ext cx="613677" cy="23881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790124" y="490911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3080338" y="4094077"/>
            <a:ext cx="676741" cy="242486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28709" y="4425145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7141195" y="3687401"/>
            <a:ext cx="2205626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검증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시뮬레이션과 검증을 통해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서비스를 유지보수 및 완료한다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559509" y="2437415"/>
            <a:ext cx="242541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 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DB, App – DB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등의 통신을  보장할 수 있는 통신 과정을 구현한다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919242" y="5202342"/>
            <a:ext cx="660709" cy="24735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8182874" y="5538274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936756" y="2962138"/>
            <a:ext cx="2386510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좌석을 예약 및 취소할 수 있는 기본적인 틀과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정보를 담을 수 있는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개발한다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06569" y="98785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6221290" y="114783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7648508" y="113001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9122163" y="113205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10544108" y="112352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6343826" y="216604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659091" y="215713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9481" y="216116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68047" y="216116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1" y="5465272"/>
            <a:ext cx="1055637" cy="754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95" flipH="1">
            <a:off x="9388769" y="3799303"/>
            <a:ext cx="2514757" cy="1865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085" y="4166187"/>
            <a:ext cx="1684582" cy="8641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756706">
            <a:off x="7150036" y="4815029"/>
            <a:ext cx="713663" cy="4132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932575">
            <a:off x="1523134" y="3517150"/>
            <a:ext cx="713663" cy="4132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709629">
            <a:off x="4800873" y="4186009"/>
            <a:ext cx="713663" cy="4132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06B235-2D79-4C40-88EA-6F69F1988361}"/>
              </a:ext>
            </a:extLst>
          </p:cNvPr>
          <p:cNvSpPr/>
          <p:nvPr/>
        </p:nvSpPr>
        <p:spPr>
          <a:xfrm>
            <a:off x="348579" y="1891443"/>
            <a:ext cx="2303981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요구분석 및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기능 및 요구조건에 대해서 명시하고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세부적으로 설계한다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5" name="타원형 설명선 4"/>
          <p:cNvSpPr/>
          <p:nvPr/>
        </p:nvSpPr>
        <p:spPr>
          <a:xfrm>
            <a:off x="2954636" y="3582108"/>
            <a:ext cx="748146" cy="356708"/>
          </a:xfrm>
          <a:prstGeom prst="wedgeEllipse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Now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2001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205430"/>
            <a:ext cx="11525062" cy="643276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05430"/>
            <a:ext cx="11525062" cy="54035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Overview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9EB4C1-59F2-4ECB-A6E5-7B39865B8B14}"/>
              </a:ext>
            </a:extLst>
          </p:cNvPr>
          <p:cNvCxnSpPr>
            <a:cxnSpLocks/>
          </p:cNvCxnSpPr>
          <p:nvPr/>
        </p:nvCxnSpPr>
        <p:spPr>
          <a:xfrm flipV="1">
            <a:off x="6929589" y="2883415"/>
            <a:ext cx="3446466" cy="38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3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This week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826533" y="1632292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/>
                  </a:solidFill>
                </a:rPr>
                <a:t>'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MatsutakeDB</a:t>
              </a:r>
              <a:r>
                <a:rPr lang="en-US" altLang="ko-KR" sz="1400" dirty="0">
                  <a:solidFill>
                    <a:prstClr val="white"/>
                  </a:solidFill>
                </a:rPr>
                <a:t>’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/>
                  </a:solidFill>
                </a:rPr>
                <a:t>MSSQL </a:t>
              </a:r>
              <a:r>
                <a:rPr lang="ko-KR" altLang="en-US" sz="1400" dirty="0">
                  <a:solidFill>
                    <a:prstClr val="white"/>
                  </a:solidFill>
                </a:rPr>
                <a:t>설치 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DB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구축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4532573" y="1632292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프로젝트에 대한 </a:t>
              </a:r>
              <a:r>
                <a:rPr lang="en-US" altLang="ko-KR" sz="1400" dirty="0">
                  <a:solidFill>
                    <a:prstClr val="white"/>
                  </a:solidFill>
                </a:rPr>
                <a:t>Use Case Diagram</a:t>
              </a:r>
              <a:r>
                <a:rPr lang="ko-KR" altLang="en-US" sz="1400" dirty="0">
                  <a:solidFill>
                    <a:prstClr val="white"/>
                  </a:solidFill>
                </a:rPr>
                <a:t>과 </a:t>
              </a:r>
              <a:r>
                <a:rPr lang="en-US" altLang="ko-KR" sz="1400" dirty="0">
                  <a:solidFill>
                    <a:prstClr val="white"/>
                  </a:solidFill>
                </a:rPr>
                <a:t>9</a:t>
              </a:r>
              <a:r>
                <a:rPr lang="ko-KR" altLang="en-US" sz="1400" dirty="0">
                  <a:solidFill>
                    <a:prstClr val="white"/>
                  </a:solidFill>
                </a:rPr>
                <a:t>개의 </a:t>
              </a:r>
              <a:r>
                <a:rPr lang="en-US" altLang="ko-KR" sz="1400" dirty="0">
                  <a:solidFill>
                    <a:prstClr val="white"/>
                  </a:solidFill>
                </a:rPr>
                <a:t>Use Case</a:t>
              </a:r>
              <a:r>
                <a:rPr lang="ko-KR" altLang="en-US" sz="1400" dirty="0">
                  <a:solidFill>
                    <a:prstClr val="white"/>
                  </a:solidFill>
                </a:rPr>
                <a:t>에 대한 명세서 작성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 Case Diagram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및 명세서 작성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8238613" y="1632292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68727E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좌석 </a:t>
                </a: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IoT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센서 환경 구축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?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8C0FBA24-E325-4BB7-AEA9-56758852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80" y="2750498"/>
            <a:ext cx="1563427" cy="836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FB8EE-7D41-499B-AB6C-BF8A05EE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14" y="2654777"/>
            <a:ext cx="1004223" cy="1011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35CFA-F639-4EAC-8A06-612F74B28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12" y="2574942"/>
            <a:ext cx="2490968" cy="12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MatsutakeDB</a:t>
            </a:r>
            <a:r>
              <a:rPr lang="en-US" altLang="ko-KR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구축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7989FE-BDCE-4C83-8E5C-3B5674B5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09" y="4213103"/>
            <a:ext cx="9413193" cy="2047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3C1E44-9B34-461F-8D1B-252DC525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09" y="1225618"/>
            <a:ext cx="4309497" cy="2653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AC1C0-DB6B-4114-83BB-BA4A78ACBF73}"/>
              </a:ext>
            </a:extLst>
          </p:cNvPr>
          <p:cNvSpPr txBox="1"/>
          <p:nvPr/>
        </p:nvSpPr>
        <p:spPr>
          <a:xfrm>
            <a:off x="6189373" y="1115838"/>
            <a:ext cx="519584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Server </a:t>
            </a:r>
            <a:r>
              <a:rPr lang="ko-KR" altLang="en-US" sz="2400" b="1" dirty="0">
                <a:latin typeface="+mn-ea"/>
              </a:rPr>
              <a:t>환경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Ubuntu 18.04 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Intel Core i7-10700K @ 3.80GHz, 8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IP 220.149.236.71</a:t>
            </a:r>
          </a:p>
          <a:p>
            <a:r>
              <a:rPr lang="en-US" altLang="ko-KR" sz="2400" b="1" dirty="0" err="1">
                <a:latin typeface="+mn-ea"/>
              </a:rPr>
              <a:t>MatsutakeDB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환경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MSSQL Express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# of CPU :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Max Memory 1GB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Max 10GB DB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8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3431" y="154220"/>
            <a:ext cx="11861440" cy="654638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93431" y="154220"/>
            <a:ext cx="11861440" cy="627272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Use Case Diagram</a:t>
            </a:r>
            <a:endParaRPr lang="ko-KR" altLang="en-US" sz="3200" b="1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292" y="957339"/>
            <a:ext cx="11051931" cy="5575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3252F-52F6-4384-9C54-A0CEC3E8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35" y="1103250"/>
            <a:ext cx="9878103" cy="52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15443"/>
              </p:ext>
            </p:extLst>
          </p:nvPr>
        </p:nvGraphicFramePr>
        <p:xfrm>
          <a:off x="533887" y="863100"/>
          <a:ext cx="5537304" cy="5574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509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318795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91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로그인 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472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분실물 관리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 회원가입 후 로그인한다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444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83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좌석 예약 안드로이드 </a:t>
                      </a:r>
                      <a:r>
                        <a:rPr lang="en-US" altLang="ko-KR" sz="1200"/>
                        <a:t>Mobile APP </a:t>
                      </a:r>
                      <a:r>
                        <a:rPr lang="ko-KR" altLang="en-US" sz="1200"/>
                        <a:t>구현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332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좌석예약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분실물관리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 접속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자신의 정보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생년월일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휴대폰 번호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비밀번호</a:t>
                      </a:r>
                      <a:r>
                        <a:rPr lang="en-US" altLang="ko-KR" sz="1200"/>
                        <a:t> </a:t>
                      </a:r>
                      <a:r>
                        <a:rPr lang="ko-KR" altLang="en-US" sz="1200"/>
                        <a:t>등</a:t>
                      </a:r>
                      <a:r>
                        <a:rPr lang="en-US" altLang="ko-KR" sz="1200"/>
                        <a:t>)</a:t>
                      </a:r>
                      <a:r>
                        <a:rPr lang="ko-KR" altLang="en-US" sz="1200"/>
                        <a:t>을 입력해 회원가입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회원 가입된 고객의 정보를 </a:t>
                      </a: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로 전송하여 업데이트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회원가입 완료 후</a:t>
                      </a:r>
                      <a:r>
                        <a:rPr lang="en-US" altLang="ko-KR" sz="1200"/>
                        <a:t> APP</a:t>
                      </a:r>
                      <a:r>
                        <a:rPr lang="ko-KR" altLang="en-US" sz="1200"/>
                        <a:t>에 로그인</a:t>
                      </a:r>
                      <a:endParaRPr lang="en-US" altLang="ko-KR" sz="1200"/>
                    </a:p>
                    <a:p>
                      <a:pPr algn="l" latinLnBrk="1"/>
                      <a:endParaRPr lang="en-US" altLang="ko-KR" sz="24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 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회원 탈퇴나 개인 정보 변경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로그인 후 개인 정보 조회란에서 탈퇴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회원 정보 변경 버튼을 선택</a:t>
                      </a:r>
                      <a:endParaRPr lang="en-US" altLang="ko-KR" sz="120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/>
                        <a:t>DB</a:t>
                      </a:r>
                      <a:r>
                        <a:rPr lang="ko-KR" altLang="en-US" sz="1200" baseline="0"/>
                        <a:t>에서 기존 고객의 정보를 조회 후 탈퇴</a:t>
                      </a:r>
                      <a:r>
                        <a:rPr lang="en-US" altLang="ko-KR" sz="1200" baseline="0"/>
                        <a:t>/</a:t>
                      </a:r>
                      <a:r>
                        <a:rPr lang="ko-KR" altLang="en-US" sz="1200" baseline="0"/>
                        <a:t>정보 변경 진행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영화관 고객은 요청 결과를 출력창을 통해 확인</a:t>
                      </a:r>
                      <a:endParaRPr lang="en-US" altLang="ko-KR" sz="1200" baseline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1460"/>
              </p:ext>
            </p:extLst>
          </p:nvPr>
        </p:nvGraphicFramePr>
        <p:xfrm>
          <a:off x="6325151" y="863098"/>
          <a:ext cx="5365088" cy="5574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12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좌석 예약하기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을 통해 관람 좌석을 예약한다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상영 시간 전까지 예약한 좌석에 대한 조회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변경이 가능하다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97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좌석 예약 관리를 위한 </a:t>
                      </a:r>
                      <a:r>
                        <a:rPr lang="en-US" altLang="ko-KR" sz="1200"/>
                        <a:t>DB </a:t>
                      </a:r>
                      <a:r>
                        <a:rPr lang="ko-KR" altLang="en-US" sz="1200"/>
                        <a:t>서버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340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관람 시간의 좌석 예약란을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영화관 고객은 이용가능한 좌석을 확인 후 인원 수 만큼 좌석 예약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좌석 예약 정보를 </a:t>
                      </a: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로 전송하여 업데이트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고객은 예약 내역에서 자신이 예약한 정보가 맞는지 예약 조회란에서 확인</a:t>
                      </a:r>
                      <a:r>
                        <a:rPr lang="en-US" altLang="ko-KR" sz="1200"/>
                        <a:t> </a:t>
                      </a:r>
                    </a:p>
                    <a:p>
                      <a:pPr algn="l" latinLnBrk="1"/>
                      <a:endParaRPr lang="en-US" altLang="ko-KR" sz="6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4-a: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예약 취소나 좌석 변경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예약 조회란에서 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 버튼을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에서 예약 정보를 조회 후 예약 취소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좌석 변경 진행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기본 시나리오</a:t>
                      </a:r>
                      <a:r>
                        <a:rPr lang="en-US" altLang="ko-KR" sz="1200"/>
                        <a:t>(4)</a:t>
                      </a:r>
                      <a:r>
                        <a:rPr lang="ko-KR" altLang="en-US" sz="1200"/>
                        <a:t>로 간다</a:t>
                      </a:r>
                      <a:r>
                        <a:rPr lang="en-US" altLang="ko-KR" sz="1200"/>
                        <a:t>.</a:t>
                      </a:r>
                      <a:r>
                        <a:rPr lang="ko-KR" altLang="en-US" sz="1200"/>
                        <a:t> </a:t>
                      </a: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63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17310"/>
              </p:ext>
            </p:extLst>
          </p:nvPr>
        </p:nvGraphicFramePr>
        <p:xfrm>
          <a:off x="533887" y="1305186"/>
          <a:ext cx="5505965" cy="4764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613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294352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2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알림 받기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자신의 분실물에 대한 알림을 받는다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시스템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DB</a:t>
                      </a:r>
                      <a:r>
                        <a:rPr lang="ko-KR" altLang="en-US" sz="1200"/>
                        <a:t>에 회원의 예약 정보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r>
                        <a:rPr lang="en-US" altLang="ko-KR" sz="1200"/>
                        <a:t>, SMS </a:t>
                      </a:r>
                      <a:r>
                        <a:rPr lang="ko-KR" altLang="en-US" sz="1200"/>
                        <a:t>전송 시스템을 통해 회원에게 분실물 알림 전송</a:t>
                      </a:r>
                      <a:r>
                        <a:rPr lang="en-US" altLang="ko-KR" sz="120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85388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를 통해 분실물 알림을 받음</a:t>
                      </a:r>
                      <a:endParaRPr lang="en-US" altLang="ko-KR" sz="1200" baseline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baseline="0"/>
                        <a:t>SMS</a:t>
                      </a:r>
                      <a:r>
                        <a:rPr lang="ko-KR" altLang="en-US" sz="1200" baseline="0"/>
                        <a:t>에서 받은 분실물 정보를 확인하여 자신이 놓고 온 소지품과 일치하는지 확인</a:t>
                      </a:r>
                      <a:endParaRPr lang="en-US" altLang="ko-KR" sz="1200" baseline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100" baseline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자신의 분실물 내역이 아닐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에서 </a:t>
                      </a:r>
                      <a:r>
                        <a:rPr lang="en-US" altLang="ko-KR" sz="1200"/>
                        <a:t>APP </a:t>
                      </a:r>
                      <a:r>
                        <a:rPr lang="ko-KR" altLang="en-US" sz="1200"/>
                        <a:t>바로가기를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의 분실물 조회란에 들어가 소지품 일치란에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 체크란 선택</a:t>
                      </a:r>
                      <a:endParaRPr lang="en-US" altLang="ko-KR" sz="120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272518"/>
              </p:ext>
            </p:extLst>
          </p:nvPr>
        </p:nvGraphicFramePr>
        <p:xfrm>
          <a:off x="6325151" y="1305186"/>
          <a:ext cx="5365088" cy="4764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404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조회하기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88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자신의 분실물을 조회할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65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84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회원가입 및 로그인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감지</a:t>
                      </a:r>
                      <a:r>
                        <a:rPr lang="en-US" altLang="ko-KR" sz="1200"/>
                        <a:t>, DB</a:t>
                      </a:r>
                      <a:r>
                        <a:rPr lang="ko-KR" altLang="en-US" sz="1200"/>
                        <a:t>에 회원의 좌석 예약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분실물 정보 추가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922010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/>
                        <a:t>SMS</a:t>
                      </a:r>
                      <a:r>
                        <a:rPr lang="ko-KR" altLang="en-US" sz="1200"/>
                        <a:t>로 분실물 알림을 받은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으로 들어가 로 분실물 조회란을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조회 화면에서 가장 최근에 예약한 좌석에 대한 분실물 조회 버튼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/>
                        <a:t>자신이 놓고온 소지품과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보여주는 미회수 분실물 정보가 일치하는지 확인 후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 란 선택</a:t>
                      </a:r>
                      <a:endParaRPr lang="en-US" altLang="ko-KR" sz="1200"/>
                    </a:p>
                    <a:p>
                      <a:pPr marL="0" indent="0" algn="l" latinLnBrk="1">
                        <a:buNone/>
                      </a:pPr>
                      <a:endParaRPr lang="en-US" altLang="ko-KR" sz="120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Alternative flows 2-a:</a:t>
                      </a:r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이전 분실 경력 내역 확인 시</a:t>
                      </a:r>
                      <a:endParaRPr lang="en-US" altLang="ko-KR" sz="1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분실물 조회 화면에서 이전 분실 내역 조회 버튼을 선택</a:t>
                      </a:r>
                      <a:endParaRPr lang="en-US" altLang="ko-KR" sz="120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/>
                        <a:t>화면에서 이전 분실물 종류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회수 날짜 등 확인</a:t>
                      </a:r>
                      <a:endParaRPr lang="en-US" altLang="ko-KR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6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34910" y="104931"/>
            <a:ext cx="11981505" cy="6595671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4910" y="104931"/>
            <a:ext cx="11981505" cy="49467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63038" y="-110529"/>
            <a:ext cx="248284" cy="102417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505419" y="-111469"/>
            <a:ext cx="246916" cy="1026056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65168"/>
              </p:ext>
            </p:extLst>
          </p:nvPr>
        </p:nvGraphicFramePr>
        <p:xfrm>
          <a:off x="2927497" y="1424710"/>
          <a:ext cx="6578010" cy="4174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521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5130489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7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분실물 되찾기</a:t>
                      </a:r>
                      <a:endParaRPr lang="ko-KR" altLang="en-US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59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확인했던 놓고간 물건을 분실물 관리자로부터 되찾을 수 있다</a:t>
                      </a:r>
                      <a:r>
                        <a:rPr lang="en-US" altLang="ko-KR" sz="120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영화관 고객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분실물 관리자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3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영화관 고객은 </a:t>
                      </a:r>
                      <a:r>
                        <a:rPr lang="en-US" altLang="ko-KR" sz="1200"/>
                        <a:t>APP</a:t>
                      </a:r>
                      <a:r>
                        <a:rPr lang="ko-KR" altLang="en-US" sz="1200"/>
                        <a:t>에서 회수되지 않은 분실물 정보 일치란에 </a:t>
                      </a:r>
                      <a:r>
                        <a:rPr lang="en-US" altLang="ko-KR" sz="1200"/>
                        <a:t>O </a:t>
                      </a:r>
                      <a:r>
                        <a:rPr lang="ko-KR" altLang="en-US" sz="1200"/>
                        <a:t>체크를 한 상태여야 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36922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영화관 고객은 분실물 관리자에게 가서 자신의 좌석 예약 정보와 함께 분실물 회수 요청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영화관 고객의 분실물을 조회하여 요청한 고객의 정보와 일치하는지 확인 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관리자는 해당 분실물을 영화관 고객에게 전달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/>
                        <a:t>분실물 회수가 끝나면 관리자는 분실물 처리 상태를 완료로 바꿈</a:t>
                      </a: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aseline="0"/>
                        <a:t>DB </a:t>
                      </a:r>
                      <a:r>
                        <a:rPr lang="ko-KR" altLang="en-US" sz="1200" baseline="0"/>
                        <a:t>서버에 해당 내역 업데이트</a:t>
                      </a:r>
                      <a:endParaRPr lang="en-US" altLang="ko-KR" sz="1200" baseline="0"/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1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33887" y="1490043"/>
          <a:ext cx="5365088" cy="4136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612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84476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4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감지하기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센서를 통해 좌석의 분실물을 감지한다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감지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589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ko-KR" altLang="en-US" sz="1200" dirty="0"/>
                        <a:t>분실물 감지 </a:t>
                      </a:r>
                      <a:r>
                        <a:rPr lang="en-US" altLang="ko-KR" sz="1200" dirty="0" err="1"/>
                        <a:t>IoT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서비스 구축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0486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Flow 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손님들이 모두 퇴장하면 센서 활성화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아두이노에</a:t>
                      </a:r>
                      <a:r>
                        <a:rPr lang="ko-KR" altLang="en-US" sz="1200" dirty="0"/>
                        <a:t> 연결된 센서를 통해 분실물 감지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분실물 여부를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분실물 정보 업데이트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각 좌석의 물리적 분실물은 분실물 관리자가 관리</a:t>
                      </a:r>
                      <a:endParaRPr lang="en-US" altLang="ko-KR" sz="12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195737" y="1490043"/>
          <a:ext cx="5365088" cy="4184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95">
                  <a:extLst>
                    <a:ext uri="{9D8B030D-6E8A-4147-A177-3AD203B41FA5}">
                      <a16:colId xmlns:a16="http://schemas.microsoft.com/office/drawing/2014/main" val="127681409"/>
                    </a:ext>
                  </a:extLst>
                </a:gridCol>
                <a:gridCol w="4199193">
                  <a:extLst>
                    <a:ext uri="{9D8B030D-6E8A-4147-A177-3AD203B41FA5}">
                      <a16:colId xmlns:a16="http://schemas.microsoft.com/office/drawing/2014/main" val="1797991134"/>
                    </a:ext>
                  </a:extLst>
                </a:gridCol>
              </a:tblGrid>
              <a:tr h="36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Name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분실물 알림 보내기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472657"/>
                  </a:ext>
                </a:extLst>
              </a:tr>
              <a:tr h="346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Description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분실물이 발견된 해당 좌석의 고객에게 알림을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66345"/>
                  </a:ext>
                </a:extLst>
              </a:tr>
              <a:tr h="326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Actor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감지 시스템</a:t>
                      </a:r>
                      <a:r>
                        <a:rPr lang="en-US" altLang="ko-KR" sz="1200" dirty="0"/>
                        <a:t>, SMS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시스템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69874"/>
                  </a:ext>
                </a:extLst>
              </a:tr>
              <a:tr h="611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Pre-Conditions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200000"/>
                        </a:lnSpc>
                      </a:pP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회원의 예약 정보</a:t>
                      </a:r>
                      <a:r>
                        <a:rPr lang="ko-KR" altLang="en-US" sz="1200" baseline="0" dirty="0"/>
                        <a:t> 추가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분실물 감지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993560"/>
                  </a:ext>
                </a:extLst>
              </a:tr>
              <a:tr h="2534352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/>
                    </a:p>
                    <a:p>
                      <a:pPr algn="ctr" latinLnBrk="1"/>
                      <a:r>
                        <a:rPr lang="en-US" altLang="ko-KR" sz="1500"/>
                        <a:t>Flow </a:t>
                      </a:r>
                      <a:r>
                        <a:rPr lang="en-US" altLang="ko-KR" sz="1500" dirty="0"/>
                        <a:t>of Events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서버에서 분실물 정보 수신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 서버와 통신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데이터베이스에서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분실물 확인 좌석의 고객 정보 조회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dirty="0"/>
                        <a:t>고객의 전화번호 확인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200" dirty="0"/>
                        <a:t>SMS </a:t>
                      </a:r>
                      <a:r>
                        <a:rPr lang="ko-KR" altLang="en-US" sz="1200" dirty="0"/>
                        <a:t>시스템</a:t>
                      </a:r>
                      <a:r>
                        <a:rPr lang="ko-KR" altLang="en-US" sz="1200" baseline="0" dirty="0"/>
                        <a:t> 연동</a:t>
                      </a:r>
                      <a:endParaRPr lang="en-US" altLang="ko-KR" sz="1200" baseline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aseline="0" dirty="0"/>
                        <a:t>분실물 알림 전송</a:t>
                      </a:r>
                      <a:endParaRPr lang="en-US" altLang="ko-KR" sz="1200" dirty="0"/>
                    </a:p>
                    <a:p>
                      <a:pPr marL="228600" indent="-228600" algn="just" latinLnBrk="1">
                        <a:buAutoNum type="arabicPeriod"/>
                      </a:pP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8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7659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1152</Words>
  <Application>Microsoft Office PowerPoint</Application>
  <PresentationFormat>와이드스크린</PresentationFormat>
  <Paragraphs>281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인호</cp:lastModifiedBy>
  <cp:revision>205</cp:revision>
  <dcterms:created xsi:type="dcterms:W3CDTF">2021-03-11T06:15:42Z</dcterms:created>
  <dcterms:modified xsi:type="dcterms:W3CDTF">2021-03-30T14:06:29Z</dcterms:modified>
</cp:coreProperties>
</file>